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5" r:id="rId2"/>
    <p:sldId id="281" r:id="rId3"/>
    <p:sldId id="283" r:id="rId4"/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7386" autoAdjust="0"/>
  </p:normalViewPr>
  <p:slideViewPr>
    <p:cSldViewPr snapToGrid="0">
      <p:cViewPr varScale="1">
        <p:scale>
          <a:sx n="151" d="100"/>
          <a:sy n="151" d="100"/>
        </p:scale>
        <p:origin x="21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4:39:05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24575,'0'777'-1365,"0"-762"-5461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C2C1-4BFC-4AE1-AC2D-1733D7FCBD45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76A77-E94F-4434-85D7-52EC03C560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06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613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00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4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25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01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4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7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81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0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26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23568E7-09B4-4E58-9032-F7C92B4DBDE0}" type="datetimeFigureOut">
              <a:rPr lang="sk-SK" smtClean="0"/>
              <a:t>24. 10. 2023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1C0E387-7F25-4F8E-8DDD-2BC5F6AE3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24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9066F-2BA5-0F29-F399-2917A293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8651"/>
            <a:ext cx="12192000" cy="241934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sk-SK" sz="6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Návod </a:t>
            </a:r>
            <a:br>
              <a:rPr lang="sk-SK" sz="6000" dirty="0">
                <a:solidFill>
                  <a:schemeClr val="tx1"/>
                </a:solidFill>
                <a:latin typeface="Bahnschrift Condensed" panose="020B0502040204020203" pitchFamily="34" charset="0"/>
              </a:rPr>
            </a:br>
            <a:r>
              <a:rPr lang="sk-SK" sz="6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pro </a:t>
            </a:r>
            <a:r>
              <a:rPr lang="cs-CZ" sz="6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dodání</a:t>
            </a:r>
            <a:r>
              <a:rPr lang="sk-SK" sz="6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sk-SK" sz="60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podkladů</a:t>
            </a:r>
            <a:br>
              <a:rPr lang="sk-SK" sz="6000" dirty="0">
                <a:solidFill>
                  <a:schemeClr val="tx1"/>
                </a:solidFill>
                <a:latin typeface="Bahnschrift Condensed" panose="020B0502040204020203" pitchFamily="34" charset="0"/>
              </a:rPr>
            </a:br>
            <a:r>
              <a:rPr lang="sk-SK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k výpočtu </a:t>
            </a:r>
            <a:r>
              <a:rPr lang="sk-SK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spotřeby</a:t>
            </a:r>
            <a:r>
              <a:rPr lang="sk-SK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materiálu</a:t>
            </a:r>
            <a:endParaRPr lang="sk-SK" sz="6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75A0E64-12C0-B377-BB13-B0034285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8" y="-1308"/>
            <a:ext cx="2522661" cy="1626077"/>
          </a:xfrm>
          <a:prstGeom prst="rect">
            <a:avLst/>
          </a:prstGeom>
        </p:spPr>
      </p:pic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801D68E4-5467-114A-C9E4-25469AA60AB2}"/>
              </a:ext>
            </a:extLst>
          </p:cNvPr>
          <p:cNvSpPr txBox="1"/>
          <p:nvPr/>
        </p:nvSpPr>
        <p:spPr>
          <a:xfrm>
            <a:off x="8121650" y="170797"/>
            <a:ext cx="3924300" cy="128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SzPct val="75000"/>
            </a:pPr>
            <a:r>
              <a:rPr lang="cs-CZ" sz="2000" dirty="0">
                <a:solidFill>
                  <a:srgbClr val="002060"/>
                </a:solidFill>
                <a:latin typeface="Bahnschrift SemiBold" panose="020B0502040204020203" pitchFamily="34" charset="0"/>
                <a:sym typeface="Roboto"/>
              </a:rPr>
              <a:t>Bezplatná infolinka: 800 900 366</a:t>
            </a:r>
          </a:p>
          <a:p>
            <a:pPr algn="r">
              <a:buSzPct val="75000"/>
            </a:pPr>
            <a:r>
              <a:rPr lang="cs-CZ" sz="2000" dirty="0">
                <a:solidFill>
                  <a:srgbClr val="002060"/>
                </a:solidFill>
                <a:latin typeface="Bahnschrift SemiBold" panose="020B0502040204020203" pitchFamily="34" charset="0"/>
                <a:sym typeface="Roboto"/>
              </a:rPr>
              <a:t>www.porfix.cz</a:t>
            </a:r>
            <a:endParaRPr lang="cs-CZ" sz="2400" dirty="0">
              <a:solidFill>
                <a:srgbClr val="002060"/>
              </a:solidFill>
              <a:latin typeface="Bahnschrift SemiBold" panose="020B0502040204020203" pitchFamily="34" charset="0"/>
              <a:sym typeface="Roboto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E6E762-59D2-3E74-9FED-D4FB555D7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07" y="1009651"/>
            <a:ext cx="42582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dpis 1">
            <a:extLst>
              <a:ext uri="{FF2B5EF4-FFF2-40B4-BE49-F238E27FC236}">
                <a16:creationId xmlns:a16="http://schemas.microsoft.com/office/drawing/2014/main" id="{7B1DE528-6893-62B3-6CB1-1DCCF43BC0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0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Návod pro </a:t>
            </a:r>
            <a:r>
              <a:rPr lang="sk-SK" sz="18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dodání</a:t>
            </a:r>
            <a:r>
              <a:rPr lang="sk-SK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podkladů</a:t>
            </a:r>
            <a:r>
              <a:rPr lang="sk-SK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2</a:t>
            </a:r>
            <a:endParaRPr kumimoji="0" lang="sk-SK" sz="1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A20D63-CFC9-7D2A-55D4-FD40FBF6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4425276" cy="59245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579232-7AFC-FB29-5347-F6143A992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"/>
          <a:stretch/>
        </p:blipFill>
        <p:spPr>
          <a:xfrm>
            <a:off x="4336374" y="742950"/>
            <a:ext cx="3295011" cy="5924550"/>
          </a:xfrm>
          <a:prstGeom prst="rect">
            <a:avLst/>
          </a:prstGeom>
        </p:spPr>
      </p:pic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106B98D9-1698-5E95-BCD7-64C9F7A5E291}"/>
              </a:ext>
            </a:extLst>
          </p:cNvPr>
          <p:cNvSpPr txBox="1"/>
          <p:nvPr/>
        </p:nvSpPr>
        <p:spPr>
          <a:xfrm>
            <a:off x="7396051" y="552450"/>
            <a:ext cx="4571707" cy="3514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0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Rozsah projektové dokumentace pro výpočet spotřeby materiálu PORFIX.</a:t>
            </a:r>
            <a:endParaRPr lang="cs-CZ" sz="2000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  <a:p>
            <a:pPr lvl="0" algn="just"/>
            <a:endParaRPr lang="cs-CZ" sz="1600" b="1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Prvním krokem je vyplnit jednoduchý formulář na webu.</a:t>
            </a:r>
          </a:p>
          <a:p>
            <a:pPr lvl="0" algn="just"/>
            <a:endParaRPr lang="cs-CZ" sz="1600" b="1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  <a:p>
            <a:pPr lvl="0" algn="just"/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Jste-li pracovník stavebnin a posíláte projekt za zákazníka, použijte formulář pro stavebniny a zadejte do prvních dvou políček kontakt na stavebniny. Zajistíte tak, že hotový výpočet dostanete ve stejný okamžik jako stavebník. Ostatní políčka už vyplňujte ve jménu stavebníka.</a:t>
            </a:r>
          </a:p>
          <a:p>
            <a:pPr lvl="0" algn="just"/>
            <a:endParaRPr lang="cs-CZ" sz="1400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441B0DB-4680-F7F4-4DD3-98FA1A072ECF}"/>
              </a:ext>
            </a:extLst>
          </p:cNvPr>
          <p:cNvSpPr txBox="1"/>
          <p:nvPr/>
        </p:nvSpPr>
        <p:spPr>
          <a:xfrm>
            <a:off x="7396050" y="4130776"/>
            <a:ext cx="4571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cs-CZ" sz="14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Upozornění u nahrávání příloh je nutné nahrát veškeré výkresy najednou.</a:t>
            </a:r>
          </a:p>
          <a:p>
            <a:pPr lvl="0" algn="just"/>
            <a:r>
              <a:rPr lang="cs-CZ" sz="14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Optimální elektronický formát výkresů je kvůli čitelnosti PDF nebo DWG.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97D25A-67CF-6C0E-348A-7117B3C64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51" y="4623219"/>
            <a:ext cx="3856304" cy="20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39A4ED4-30B2-FE54-EFBA-9EDB6BAA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2" y="5039072"/>
            <a:ext cx="6255426" cy="1391463"/>
          </a:xfrm>
          <a:prstGeom prst="rect">
            <a:avLst/>
          </a:prstGeom>
        </p:spPr>
      </p:pic>
      <p:sp>
        <p:nvSpPr>
          <p:cNvPr id="32" name="Nadpis 1">
            <a:extLst>
              <a:ext uri="{FF2B5EF4-FFF2-40B4-BE49-F238E27FC236}">
                <a16:creationId xmlns:a16="http://schemas.microsoft.com/office/drawing/2014/main" id="{7B1DE528-6893-62B3-6CB1-1DCCF43BC0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0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Návod pro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dodání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podkladů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CA4F3E-2C9B-7915-5283-31726F36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31" y="618465"/>
            <a:ext cx="6522269" cy="4252992"/>
          </a:xfrm>
          <a:prstGeom prst="rect">
            <a:avLst/>
          </a:prstGeom>
        </p:spPr>
      </p:pic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73573005-4AED-15B5-6ECA-3621490889A0}"/>
              </a:ext>
            </a:extLst>
          </p:cNvPr>
          <p:cNvSpPr txBox="1"/>
          <p:nvPr/>
        </p:nvSpPr>
        <p:spPr>
          <a:xfrm>
            <a:off x="7319067" y="832544"/>
            <a:ext cx="4054602" cy="437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Za minimální rozsah projektové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dokumentace pro návrh sortimentu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a výpočet spotřeby považujeme: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Půdorysy, všechny svislé řezy a všechny pohledy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z architektonické části dokumentace ve stupni pro stavební povolení, nebo realizační projekt podle stupně rozpracovanosti v českém jazyce.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Půdorys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 musí především obsahovat kromě základních tvarů a materiálů tvar půdorysu, pevnostní, či hmotnostní třídy zdiva. Případně je zadáte do zprávy ve formuláři.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</p:txBody>
      </p:sp>
      <p:cxnSp>
        <p:nvCxnSpPr>
          <p:cNvPr id="13" name="Spojnice: zakřivená 12">
            <a:extLst>
              <a:ext uri="{FF2B5EF4-FFF2-40B4-BE49-F238E27FC236}">
                <a16:creationId xmlns:a16="http://schemas.microsoft.com/office/drawing/2014/main" id="{7908DEC5-35E8-673F-3B95-C23221B1B1BE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rot="5400000">
            <a:off x="7789207" y="4177643"/>
            <a:ext cx="530632" cy="2583690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5628562-38F8-6E50-1743-6579F987A150}"/>
              </a:ext>
            </a:extLst>
          </p:cNvPr>
          <p:cNvSpPr/>
          <p:nvPr/>
        </p:nvSpPr>
        <p:spPr>
          <a:xfrm>
            <a:off x="3251200" y="5384800"/>
            <a:ext cx="334645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64DFAF1-5605-DFC5-2190-A13ADFA7AA6E}"/>
              </a:ext>
            </a:extLst>
          </p:cNvPr>
          <p:cNvSpPr/>
          <p:nvPr/>
        </p:nvSpPr>
        <p:spPr>
          <a:xfrm>
            <a:off x="3194050" y="5734803"/>
            <a:ext cx="2387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FBD9887-403F-1FA2-AC91-47ED0F273D58}"/>
              </a:ext>
            </a:extLst>
          </p:cNvPr>
          <p:cNvSpPr/>
          <p:nvPr/>
        </p:nvSpPr>
        <p:spPr>
          <a:xfrm>
            <a:off x="2965450" y="6087135"/>
            <a:ext cx="201295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01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dpis 1">
            <a:extLst>
              <a:ext uri="{FF2B5EF4-FFF2-40B4-BE49-F238E27FC236}">
                <a16:creationId xmlns:a16="http://schemas.microsoft.com/office/drawing/2014/main" id="{7B1DE528-6893-62B3-6CB1-1DCCF43BC0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0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Návod pro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dodání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podkladů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CA4F3E-2C9B-7915-5283-31726F363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8" t="5764" r="43773" b="75274"/>
          <a:stretch/>
        </p:blipFill>
        <p:spPr>
          <a:xfrm>
            <a:off x="990985" y="485775"/>
            <a:ext cx="10210030" cy="2444750"/>
          </a:xfrm>
          <a:prstGeom prst="rect">
            <a:avLst/>
          </a:prstGeom>
        </p:spPr>
      </p:pic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73573005-4AED-15B5-6ECA-3621490889A0}"/>
              </a:ext>
            </a:extLst>
          </p:cNvPr>
          <p:cNvSpPr txBox="1"/>
          <p:nvPr/>
        </p:nvSpPr>
        <p:spPr>
          <a:xfrm>
            <a:off x="1107566" y="2930525"/>
            <a:ext cx="9976868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Nadále musí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půdorys 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obsahovat základní rozměry otvorů (šířka,</a:t>
            </a: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 výška, výška parapetu), rozměry dispozice, rozměry zdiva apod…</a:t>
            </a:r>
            <a:endParaRPr kumimoji="0" lang="cs-CZ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56A0C189-8BA8-2528-2327-117D7A4ADC1A}"/>
              </a:ext>
            </a:extLst>
          </p:cNvPr>
          <p:cNvSpPr/>
          <p:nvPr/>
        </p:nvSpPr>
        <p:spPr>
          <a:xfrm>
            <a:off x="3848100" y="838200"/>
            <a:ext cx="1460500" cy="40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BF37E14-D35A-27EA-287D-343A200DE1DB}"/>
              </a:ext>
            </a:extLst>
          </p:cNvPr>
          <p:cNvSpPr/>
          <p:nvPr/>
        </p:nvSpPr>
        <p:spPr>
          <a:xfrm>
            <a:off x="6711950" y="2305050"/>
            <a:ext cx="32385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C9E963A7-1AD1-28FA-8DE9-71FB53A42A33}"/>
              </a:ext>
            </a:extLst>
          </p:cNvPr>
          <p:cNvSpPr/>
          <p:nvPr/>
        </p:nvSpPr>
        <p:spPr>
          <a:xfrm>
            <a:off x="2451100" y="847724"/>
            <a:ext cx="533400" cy="282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FC03484-1E92-8737-D5CE-7E6F984EDB07}"/>
              </a:ext>
            </a:extLst>
          </p:cNvPr>
          <p:cNvSpPr/>
          <p:nvPr/>
        </p:nvSpPr>
        <p:spPr>
          <a:xfrm>
            <a:off x="6883402" y="838200"/>
            <a:ext cx="1009648" cy="40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7E4636A-4AC6-2242-60CB-16940C0FE2E7}"/>
              </a:ext>
            </a:extLst>
          </p:cNvPr>
          <p:cNvSpPr/>
          <p:nvPr/>
        </p:nvSpPr>
        <p:spPr>
          <a:xfrm>
            <a:off x="8794752" y="854074"/>
            <a:ext cx="1009648" cy="40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9E29FF11-177F-3B55-B25F-65407766A0C4}"/>
              </a:ext>
            </a:extLst>
          </p:cNvPr>
          <p:cNvSpPr/>
          <p:nvPr/>
        </p:nvSpPr>
        <p:spPr>
          <a:xfrm>
            <a:off x="8877300" y="2305050"/>
            <a:ext cx="32385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65FBEAE3-4AAB-F999-8296-24A62408C4F5}"/>
              </a:ext>
            </a:extLst>
          </p:cNvPr>
          <p:cNvSpPr/>
          <p:nvPr/>
        </p:nvSpPr>
        <p:spPr>
          <a:xfrm>
            <a:off x="10394950" y="2305050"/>
            <a:ext cx="32385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D846A96-686B-CF28-0E13-9F7371246910}"/>
              </a:ext>
            </a:extLst>
          </p:cNvPr>
          <p:cNvSpPr txBox="1"/>
          <p:nvPr/>
        </p:nvSpPr>
        <p:spPr>
          <a:xfrm>
            <a:off x="1877759" y="4352925"/>
            <a:ext cx="48341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cs-CZ" sz="18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V případě, že požadujete drobné změny v PD (rozměr okna, šířku zdiva a pod.) je zapotřebí zřetelně je zakreslit do výkresů</a:t>
            </a:r>
            <a:r>
              <a:rPr lang="cs-CZ" sz="1800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 </a:t>
            </a:r>
            <a:r>
              <a:rPr lang="cs-CZ" sz="18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červeně</a:t>
            </a:r>
            <a:r>
              <a:rPr lang="cs-CZ" sz="1800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, v případě rozsáhlejších změn požádat projektanta o úpravu PD v nezbytném rozsahu tak, aby byla zaručená jednotnost výpočtu s realizací.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190D6CAF-2148-A001-60D4-9BA63660C26F}"/>
              </a:ext>
            </a:extLst>
          </p:cNvPr>
          <p:cNvSpPr/>
          <p:nvPr/>
        </p:nvSpPr>
        <p:spPr>
          <a:xfrm>
            <a:off x="1504950" y="1517650"/>
            <a:ext cx="311150" cy="587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CB3469A-8F78-7E5A-2567-8ED5142CF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2" t="37880" r="71674" b="38503"/>
          <a:stretch/>
        </p:blipFill>
        <p:spPr>
          <a:xfrm>
            <a:off x="6902452" y="3825875"/>
            <a:ext cx="4105083" cy="26272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15E1C5B3-3C41-3693-52E9-FB91AF661CC8}"/>
                  </a:ext>
                </a:extLst>
              </p14:cNvPr>
              <p14:cNvContentPartPr/>
              <p14:nvPr/>
            </p14:nvContentPartPr>
            <p14:xfrm>
              <a:off x="7550230" y="4959240"/>
              <a:ext cx="360" cy="28548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15E1C5B3-3C41-3693-52E9-FB91AF661C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1230" y="4950240"/>
                <a:ext cx="18000" cy="3031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D38FDAD3-C3AC-9429-9CFC-6A45FE8EC758}"/>
              </a:ext>
            </a:extLst>
          </p:cNvPr>
          <p:cNvSpPr txBox="1"/>
          <p:nvPr/>
        </p:nvSpPr>
        <p:spPr>
          <a:xfrm rot="16200000">
            <a:off x="7123858" y="5170583"/>
            <a:ext cx="590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Bahnschrift Condensed" panose="020B0502040204020203" pitchFamily="34" charset="0"/>
                <a:sym typeface="Roboto"/>
              </a:rPr>
              <a:t>500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6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CAA4DAE-B4EA-F336-3E5C-16EA8268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" r="1018"/>
          <a:stretch/>
        </p:blipFill>
        <p:spPr>
          <a:xfrm>
            <a:off x="2619138" y="4846598"/>
            <a:ext cx="6680722" cy="1973413"/>
          </a:xfrm>
          <a:prstGeom prst="rect">
            <a:avLst/>
          </a:prstGeom>
        </p:spPr>
      </p:pic>
      <p:sp>
        <p:nvSpPr>
          <p:cNvPr id="32" name="Nadpis 1">
            <a:extLst>
              <a:ext uri="{FF2B5EF4-FFF2-40B4-BE49-F238E27FC236}">
                <a16:creationId xmlns:a16="http://schemas.microsoft.com/office/drawing/2014/main" id="{7B1DE528-6893-62B3-6CB1-1DCCF43BC0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0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Návod pro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dodání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podkladů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5</a:t>
            </a: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F1776262-413E-8565-9C5D-1E7EC9DC3F4E}"/>
              </a:ext>
            </a:extLst>
          </p:cNvPr>
          <p:cNvSpPr txBox="1"/>
          <p:nvPr/>
        </p:nvSpPr>
        <p:spPr>
          <a:xfrm>
            <a:off x="117486" y="450850"/>
            <a:ext cx="4054602" cy="487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Svislý řez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 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musí obsahovat základní údaje o výšce: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n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osného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 zdiva,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p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říček,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výšky podlah,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p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řekladů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p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růvlaků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věnců,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věnců pod pozednicemi,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štítových zdí,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a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tik.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9B522EB7-7525-C16C-1668-E2F0125B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138" y="901700"/>
            <a:ext cx="3375261" cy="3544024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0A10157-2971-805B-7FE4-B18DCDD18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681"/>
          <a:stretch/>
        </p:blipFill>
        <p:spPr>
          <a:xfrm>
            <a:off x="6943102" y="532656"/>
            <a:ext cx="4757395" cy="2507832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C458B61C-DDDF-85CF-857E-0719927A85E8}"/>
              </a:ext>
            </a:extLst>
          </p:cNvPr>
          <p:cNvSpPr txBox="1"/>
          <p:nvPr/>
        </p:nvSpPr>
        <p:spPr>
          <a:xfrm>
            <a:off x="6096000" y="3122294"/>
            <a:ext cx="5803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Je potřebné aby zaslaná PD nabízela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 informace o skladbách - zdiva, překladů, průvlaků, věnců, věnců pod pozednicemi, případně a jejich kombinace - tzv. sdružené prvky plnící více funkcí v jednom prvku... Pokud není ze zaslané PD zřejmé materiálové řešení štítů a atik upřesněte jej ve formuláři, nebo zašlete výkres, který štíty/atiky řeší (výkres krovu, půdorys podkroví, půdorys střechy, …).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8C72691-5C98-0D43-0622-7F3393616DD5}"/>
              </a:ext>
            </a:extLst>
          </p:cNvPr>
          <p:cNvSpPr txBox="1"/>
          <p:nvPr/>
        </p:nvSpPr>
        <p:spPr>
          <a:xfrm>
            <a:off x="117486" y="4841405"/>
            <a:ext cx="257736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Pohledy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 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dotvářejí celkovou představu o objektu a zejména  představu o štítovém zdivu, vikýřích, atikách.</a:t>
            </a:r>
            <a:endParaRPr kumimoji="0" lang="cs-CZ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D0D426-5B60-2B3B-D205-43E84560B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368" y="4884636"/>
            <a:ext cx="2965482" cy="18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8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dpis 1">
            <a:extLst>
              <a:ext uri="{FF2B5EF4-FFF2-40B4-BE49-F238E27FC236}">
                <a16:creationId xmlns:a16="http://schemas.microsoft.com/office/drawing/2014/main" id="{7B1DE528-6893-62B3-6CB1-1DCCF43BC0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0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Návod pro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dodání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podkladů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6</a:t>
            </a: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194A77B8-AA35-EB45-C9C6-77A4C34C6CBE}"/>
              </a:ext>
            </a:extLst>
          </p:cNvPr>
          <p:cNvSpPr txBox="1"/>
          <p:nvPr/>
        </p:nvSpPr>
        <p:spPr>
          <a:xfrm>
            <a:off x="7010400" y="806450"/>
            <a:ext cx="485775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cs-CZ" sz="20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STROPNÍ KONSTRUKCE PORFIX</a:t>
            </a:r>
            <a:endParaRPr lang="cs-CZ" sz="2000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  <a:p>
            <a:pPr lvl="0" algn="just"/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V  případě, že požadujete návrh skladby stropu vzhledem k jeho individualitě, přesnosti a vypracování na míru probíhá ve dvou stupních:</a:t>
            </a:r>
          </a:p>
          <a:p>
            <a:pPr lvl="0" algn="just"/>
            <a:endParaRPr lang="cs-CZ" sz="1600" b="1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  <a:p>
            <a:pPr lvl="0" algn="just"/>
            <a:r>
              <a:rPr lang="cs-CZ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ORIENTAČNÍ</a:t>
            </a: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 - tento se zpracovává při výpočtu spotřeby materiálu. Výstupem jsou m</a:t>
            </a:r>
            <a:r>
              <a:rPr lang="cs-CZ" baseline="30000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2</a:t>
            </a: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, tento výstup si můžete nechat nacenit ve stavebninách. Slouží zejména pro porovnání v cenových relací s ostatními stropními konstrukcemi.</a:t>
            </a:r>
          </a:p>
          <a:p>
            <a:pPr lvl="0" algn="just"/>
            <a:endParaRPr lang="cs-CZ" sz="1600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  <a:p>
            <a:pPr lvl="0" algn="just"/>
            <a:r>
              <a:rPr lang="cs-CZ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KLADEČSKÝ PLÁN </a:t>
            </a: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- zpracováváme až po založení stavby (tj ustálení rozměrů a uspořádání nosných prvků - nosné zdi, sloupy, průvlaky a pod.) jako i všech prostupů přes stropní konstrukci (schodiště, výlezy, komíny apod.). Po vyzdění je třeba zkontrolovat základní rozměry, jelikož už změna o 20 mm může způsobit, že návrh skladby nevyhovuje technickým požadavkům a stává se nerealizovatelný, což je u nosných konstrukcí zvlášť závažné. Podobně i mnoho dalších jiných zdánlivě drobných změn může mít zásadní vliv na skladbu stropu.</a:t>
            </a:r>
          </a:p>
          <a:p>
            <a:pPr lvl="0" algn="just"/>
            <a:endParaRPr lang="cs-CZ" sz="1600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</p:txBody>
      </p:sp>
      <p:pic>
        <p:nvPicPr>
          <p:cNvPr id="7" name="Picture 22330">
            <a:extLst>
              <a:ext uri="{FF2B5EF4-FFF2-40B4-BE49-F238E27FC236}">
                <a16:creationId xmlns:a16="http://schemas.microsoft.com/office/drawing/2014/main" id="{5F51707C-CEAF-AEB7-23E7-2B59376CC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0"/>
          <a:stretch/>
        </p:blipFill>
        <p:spPr>
          <a:xfrm rot="16200000">
            <a:off x="1276154" y="-460057"/>
            <a:ext cx="4391023" cy="707746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6D99A75-2EDF-23EB-65DD-BA6A26D41E11}"/>
              </a:ext>
            </a:extLst>
          </p:cNvPr>
          <p:cNvSpPr txBox="1"/>
          <p:nvPr/>
        </p:nvSpPr>
        <p:spPr>
          <a:xfrm>
            <a:off x="323850" y="877330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Příklad kladečského plánu stropu: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D80D242-E860-AE38-3627-A71F2AE104EA}"/>
              </a:ext>
            </a:extLst>
          </p:cNvPr>
          <p:cNvSpPr txBox="1"/>
          <p:nvPr/>
        </p:nvSpPr>
        <p:spPr>
          <a:xfrm>
            <a:off x="323850" y="5458854"/>
            <a:ext cx="6153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cs-CZ" sz="18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Pro vypracování návrhu skladby stropu je třeba předložit půdorys příslušného podlaží, následujícího podlaží, výkres krovu (v případě lokálního zatížení stropu od krovu).</a:t>
            </a:r>
          </a:p>
        </p:txBody>
      </p:sp>
    </p:spTree>
    <p:extLst>
      <p:ext uri="{BB962C8B-B14F-4D97-AF65-F5344CB8AC3E}">
        <p14:creationId xmlns:p14="http://schemas.microsoft.com/office/powerpoint/2010/main" val="354624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dpis 1">
            <a:extLst>
              <a:ext uri="{FF2B5EF4-FFF2-40B4-BE49-F238E27FC236}">
                <a16:creationId xmlns:a16="http://schemas.microsoft.com/office/drawing/2014/main" id="{7B1DE528-6893-62B3-6CB1-1DCCF43BC0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08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Návod pro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dodání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</a:t>
            </a:r>
            <a:r>
              <a:rPr kumimoji="0" lang="sk-SK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podkladů</a:t>
            </a:r>
            <a:r>
              <a:rPr kumimoji="0" lang="sk-SK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FC43EC-88E0-4A21-4BD2-AB1022921507}"/>
              </a:ext>
            </a:extLst>
          </p:cNvPr>
          <p:cNvSpPr txBox="1"/>
          <p:nvPr/>
        </p:nvSpPr>
        <p:spPr>
          <a:xfrm>
            <a:off x="244475" y="1206500"/>
            <a:ext cx="62484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cs-CZ" sz="20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KVALITA PODKLADŮ = PŘESNOST A KVALITA VÝPOČTU</a:t>
            </a:r>
            <a:endParaRPr lang="cs-CZ" sz="1800" dirty="0">
              <a:solidFill>
                <a:srgbClr val="002060"/>
              </a:solidFill>
              <a:latin typeface="Bahnschrift Condensed" panose="020B0502040204020203" pitchFamily="34" charset="0"/>
              <a:sym typeface="Roboto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V případě neúplných nejasných podkladů hrozí: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sz="1800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U menších nedostatků = nepřesný orientační výpočet.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sz="1800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U závažnější nedostatků = výzva na doplnění = prodloužení doby zpracování.</a:t>
            </a:r>
          </a:p>
          <a:p>
            <a:pPr algn="just">
              <a:defRPr/>
            </a:pPr>
            <a:endParaRPr kumimoji="0" lang="cs-CZ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  <a:p>
            <a:pPr algn="just"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Firma PORFIX si vyhrazuje právo naložit s neúplnou, nečitelnou a nesrozumitelnou dokumentací podle vlastního uvážení a v případě závažnějších nedostatků i odmítnout vypracování výpisu materiálu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.</a:t>
            </a:r>
          </a:p>
          <a:p>
            <a:pPr algn="just"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  <a:p>
            <a:pPr algn="just"/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Roboto"/>
              </a:rPr>
              <a:t>Nezapomeňte si přečíst poznámku technika u výpisu materiálu!</a:t>
            </a:r>
          </a:p>
          <a:p>
            <a:pPr algn="just"/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Roboto"/>
            </a:endParaRPr>
          </a:p>
          <a:p>
            <a:pPr algn="just">
              <a:buSzPct val="75000"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V případě nejasností volejte na naši bezplatnou linku </a:t>
            </a:r>
            <a:r>
              <a:rPr lang="cs-CZ" sz="2000" b="1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800 900 366</a:t>
            </a: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.</a:t>
            </a:r>
          </a:p>
          <a:p>
            <a:pPr algn="just">
              <a:buSzPct val="75000"/>
            </a:pPr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Nebo přímo technikovi, který Váš výpočet zpracoval.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14639E-3C12-4FA1-3B62-7F8D43D7A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33" y="1049422"/>
            <a:ext cx="4234552" cy="492078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4A3F33C-729F-CE81-9CEE-AEFA9271C1F7}"/>
              </a:ext>
            </a:extLst>
          </p:cNvPr>
          <p:cNvSpPr txBox="1"/>
          <p:nvPr/>
        </p:nvSpPr>
        <p:spPr>
          <a:xfrm>
            <a:off x="6853160" y="698501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Bahnschrift Condensed" panose="020B0502040204020203" pitchFamily="34" charset="0"/>
                <a:sym typeface="Roboto"/>
              </a:rPr>
              <a:t>Příklad výpisu materiálu:</a:t>
            </a:r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3B0F030-788C-C5E1-B635-83D37308911E}"/>
              </a:ext>
            </a:extLst>
          </p:cNvPr>
          <p:cNvSpPr/>
          <p:nvPr/>
        </p:nvSpPr>
        <p:spPr>
          <a:xfrm>
            <a:off x="6853160" y="4373478"/>
            <a:ext cx="4234552" cy="12653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74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1812</TotalTime>
  <Words>678</Words>
  <Application>Microsoft Office PowerPoint</Application>
  <PresentationFormat>Širokoúhlá obrazovka</PresentationFormat>
  <Paragraphs>58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Bahnschrift Condensed</vt:lpstr>
      <vt:lpstr>Bahnschrift SemiBold</vt:lpstr>
      <vt:lpstr>Calibri</vt:lpstr>
      <vt:lpstr>Corbel</vt:lpstr>
      <vt:lpstr>Wingdings</vt:lpstr>
      <vt:lpstr>Pruhované</vt:lpstr>
      <vt:lpstr>Návod  pro dodání podkladů k výpočtu spotřeby materiálu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Založenie stavby</dc:title>
  <dc:creator>Daniel Molnár</dc:creator>
  <cp:lastModifiedBy>Matyáš Goniec</cp:lastModifiedBy>
  <cp:revision>27</cp:revision>
  <dcterms:created xsi:type="dcterms:W3CDTF">2022-07-06T04:39:42Z</dcterms:created>
  <dcterms:modified xsi:type="dcterms:W3CDTF">2023-10-24T07:11:35Z</dcterms:modified>
</cp:coreProperties>
</file>